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embedTrueTypeFonts="1" saveSubsetFonts="1" autoCompressPictures="0">
  <p:sldMasterIdLst>
    <p:sldMasterId id="2147483659" r:id="rId1"/>
  </p:sldMasterIdLst>
  <p:notesMasterIdLst>
    <p:notesMasterId r:id="rId3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sldSz cx="9144000" cy="5143500" type="screen16x9"/>
  <p:notesSz cx="6858000" cy="9144000"/>
  <p:embeddedFontLst>
    <p:embeddedFont>
      <p:font typeface="Oswald" panose="020B0604020202020204" charset="0"/>
      <p:regular r:id="rId39"/>
      <p:bold r:id="rId40"/>
    </p:embeddedFont>
    <p:embeddedFont>
      <p:font typeface="Average" panose="020B0604020202020204" charset="0"/>
      <p:regular r:id="rId41"/>
    </p:embeddedFont>
    <p:embeddedFont>
      <p:font typeface="Roboto" panose="020B060402020202020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62" d="100"/>
          <a:sy n="162" d="100"/>
        </p:scale>
        <p:origin x="144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>
              <a:sym typeface="Roboto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Shape 2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Font typeface="Times New Roman"/>
              <a:buAutoNum type="arabicPeriod"/>
            </a:pPr>
            <a:endParaRPr lang="en">
              <a:sym typeface="Times New Roman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Shape 2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8" y="2855377"/>
            <a:ext cx="443588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5"/>
            <a:ext cx="78015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Average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‹#›</a:t>
            </a:fld>
            <a:endParaRPr lang="en" sz="10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7" y="990800"/>
            <a:ext cx="7801500" cy="1730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/>
              <a:t>The Many Voices Publishing Platform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294750" y="3235300"/>
            <a:ext cx="85545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Group 61 — Progress Report</a:t>
            </a:r>
          </a:p>
          <a:p>
            <a:pPr lvl="0">
              <a:spcBef>
                <a:spcPts val="0"/>
              </a:spcBef>
              <a:buNone/>
            </a:pPr>
            <a:r>
              <a:rPr lang="en" sz="3600"/>
              <a:t>Midterm Winter 2017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MVP Platform</a:t>
            </a:r>
          </a:p>
        </p:txBody>
      </p:sp>
      <p:sp>
        <p:nvSpPr>
          <p:cNvPr id="120" name="Shape 120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Description &amp; Purpose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2"/>
          </p:nvPr>
        </p:nvSpPr>
        <p:spPr>
          <a:xfrm>
            <a:off x="4939500" y="606875"/>
            <a:ext cx="3837000" cy="396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Vision</a:t>
            </a:r>
          </a:p>
          <a:p>
            <a:pPr lvl="0">
              <a:spcBef>
                <a:spcPts val="0"/>
              </a:spcBef>
              <a:buNone/>
            </a:pPr>
            <a:r>
              <a:rPr lang="en" sz="3000"/>
              <a:t>What it does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Vision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11700" y="1255150"/>
            <a:ext cx="8345100" cy="331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An easy-to-use platform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A product that can revolutionize the textbook industry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Make it simple to have the book you want in your classroom, even if it doesn’t exist yet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What it does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311700" y="1307825"/>
            <a:ext cx="8456700" cy="326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A platform for creative textbook remixing using content from other experts in your field.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Create the perfect textbook by “remixing” exactly the texts you want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Search for new texts with easy-to-use discovery tools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MVP Platform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Description &amp; Purpose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body" idx="2"/>
          </p:nvPr>
        </p:nvSpPr>
        <p:spPr>
          <a:xfrm>
            <a:off x="4939500" y="606875"/>
            <a:ext cx="3837000" cy="396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What it will look like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Why we are developing it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000"/>
              <a:t>Who will use it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575" y="895274"/>
            <a:ext cx="7368300" cy="411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>
            <a:spLocks noGrp="1"/>
          </p:cNvSpPr>
          <p:nvPr>
            <p:ph type="title"/>
          </p:nvPr>
        </p:nvSpPr>
        <p:spPr>
          <a:xfrm>
            <a:off x="152399" y="287475"/>
            <a:ext cx="6369000" cy="783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What it will look like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Why we are developing it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311700" y="1351700"/>
            <a:ext cx="8520600" cy="3217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Customizing a textbook is currently not possible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Textbook writing should be like research — collaborative and open</a:t>
            </a:r>
          </a:p>
          <a:p>
            <a:pPr marL="457200" lvl="0" indent="-419100">
              <a:spcBef>
                <a:spcPts val="0"/>
              </a:spcBef>
              <a:buSzPct val="100000"/>
            </a:pPr>
            <a:r>
              <a:rPr lang="en" sz="3000"/>
              <a:t>A professor should not have to choose between having to spend years of time writing and not having the text they need to teach effectively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Who will use it</a:t>
            </a:r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2554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3000"/>
              <a:t>Professors that want to have a highly customized textbook without spending their life writing it</a:t>
            </a: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3000"/>
              <a:t>Those that want to “remix” existing textbooks to match their course focus area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MVP Platform</a:t>
            </a:r>
          </a:p>
        </p:txBody>
      </p:sp>
      <p:sp>
        <p:nvSpPr>
          <p:cNvPr id="164" name="Shape 164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Design</a:t>
            </a:r>
          </a:p>
        </p:txBody>
      </p:sp>
      <p:sp>
        <p:nvSpPr>
          <p:cNvPr id="165" name="Shape 16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Frontend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Backend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Revision Control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Frontend: Aurelia</a:t>
            </a:r>
          </a:p>
        </p:txBody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311700" y="1310475"/>
            <a:ext cx="8361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3000"/>
              <a:t>A JavaScript framework in use since 2010</a:t>
            </a:r>
          </a:p>
          <a:p>
            <a:pPr marL="457200" lvl="0" indent="-4191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3000"/>
              <a:t>Similar to AngularJS</a:t>
            </a:r>
          </a:p>
          <a:p>
            <a:pPr marL="457200" lvl="0" indent="-4191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3000"/>
              <a:t>Compliant with W3C</a:t>
            </a:r>
          </a:p>
        </p:txBody>
      </p:sp>
      <p:pic>
        <p:nvPicPr>
          <p:cNvPr id="172" name="Shape 172" descr="Image result for aurelia log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9825" y="2537725"/>
            <a:ext cx="2190750" cy="1638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Backend: NodeJS</a:t>
            </a:r>
          </a:p>
        </p:txBody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311700" y="1380675"/>
            <a:ext cx="8439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3000"/>
              <a:t>Using the Express framework</a:t>
            </a:r>
          </a:p>
          <a:p>
            <a:pPr marL="457200" lvl="0" indent="-4191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3000"/>
              <a:t>NodeGit library for communication with Git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Introduction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Git as Textbook Revision Control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311700" y="1319250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3000"/>
              <a:t>Open Source</a:t>
            </a:r>
          </a:p>
          <a:p>
            <a:pPr marL="457200" lvl="0" indent="-4191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3000"/>
              <a:t>Individual scrap/section/chapter changes will be tracked on individual repositories to allow easy forking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311700" y="304375"/>
            <a:ext cx="8520600" cy="848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Textbook Revision Control</a:t>
            </a:r>
          </a:p>
        </p:txBody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Textbooks can be forked and contributed to by users wanting to customize them</a:t>
            </a:r>
          </a:p>
        </p:txBody>
      </p:sp>
      <p:pic>
        <p:nvPicPr>
          <p:cNvPr id="191" name="Shape 1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049" y="2213074"/>
            <a:ext cx="7805900" cy="270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MVP Platform</a:t>
            </a:r>
          </a:p>
        </p:txBody>
      </p:sp>
      <p:sp>
        <p:nvSpPr>
          <p:cNvPr id="197" name="Shape 197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Reflecting on the Past</a:t>
            </a:r>
            <a:br>
              <a:rPr lang="en" sz="3000"/>
            </a:br>
            <a:r>
              <a:rPr lang="en" sz="3000"/>
              <a:t>For the Future</a:t>
            </a:r>
          </a:p>
          <a:p>
            <a:pPr lvl="0" rtl="0">
              <a:spcBef>
                <a:spcPts val="0"/>
              </a:spcBef>
              <a:buNone/>
            </a:pPr>
            <a:endParaRPr sz="3000"/>
          </a:p>
        </p:txBody>
      </p:sp>
      <p:sp>
        <p:nvSpPr>
          <p:cNvPr id="198" name="Shape 198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Previous Impediments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Current Impediments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5381400" cy="75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Previous Impediments</a:t>
            </a:r>
          </a:p>
        </p:txBody>
      </p:sp>
      <p:sp>
        <p:nvSpPr>
          <p:cNvPr id="204" name="Shape 20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8353200" cy="3179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>
              <a:spcBef>
                <a:spcPts val="0"/>
              </a:spcBef>
              <a:buSzPct val="100000"/>
              <a:buChar char="●"/>
            </a:pPr>
            <a:r>
              <a:rPr lang="en" sz="3000"/>
              <a:t>Client communication had been less frequent than either side wanted.</a:t>
            </a:r>
          </a:p>
          <a:p>
            <a:pPr marL="914400" lvl="1" indent="-419100">
              <a:spcBef>
                <a:spcPts val="0"/>
              </a:spcBef>
              <a:buSzPct val="100000"/>
              <a:buChar char="○"/>
            </a:pPr>
            <a:r>
              <a:rPr lang="en" sz="3000"/>
              <a:t>We now have regularly scheduled meetings to go over data design, interface design, and progress.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5381400" cy="75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Previous Impediments</a:t>
            </a:r>
          </a:p>
        </p:txBody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8353200" cy="3179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</a:pPr>
            <a:r>
              <a:rPr lang="en" sz="3000"/>
              <a:t>Time availability had been a difficult balance between our various classes</a:t>
            </a:r>
          </a:p>
          <a:p>
            <a: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3000"/>
              <a:t>We have a two hour block set aside for working as a group every week, in addition to paired working when useful.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5381400" cy="75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Current Impediments</a:t>
            </a:r>
          </a:p>
        </p:txBody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8353200" cy="3179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</a:pPr>
            <a:r>
              <a:rPr lang="en" sz="3000"/>
              <a:t>Adjusting to new framework</a:t>
            </a:r>
          </a:p>
          <a:p>
            <a: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3000"/>
              <a:t>Aurelia is a newer framework with less documentation than others such as AngularJs</a:t>
            </a:r>
          </a:p>
          <a:p>
            <a: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3000"/>
              <a:t>JavaScript format instead of Typescript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5381400" cy="755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Current Impediments</a:t>
            </a:r>
          </a:p>
        </p:txBody>
      </p:sp>
      <p:sp>
        <p:nvSpPr>
          <p:cNvPr id="222" name="Shape 22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8353200" cy="3179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Average"/>
              <a:buChar char="●"/>
            </a:pPr>
            <a:r>
              <a:rPr lang="en" sz="3000"/>
              <a:t>Layout redesign</a:t>
            </a:r>
          </a:p>
          <a:p>
            <a:pPr marL="914400" marR="0" lvl="1" indent="-41910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3000"/>
              <a:t>After discussions with our client we have redesigned our layout from the ground up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MVP Platform</a:t>
            </a:r>
          </a:p>
        </p:txBody>
      </p:sp>
      <p:sp>
        <p:nvSpPr>
          <p:cNvPr id="228" name="Shape 228"/>
          <p:cNvSpPr txBox="1">
            <a:spLocks noGrp="1"/>
          </p:cNvSpPr>
          <p:nvPr>
            <p:ph type="subTitle" idx="1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/>
              <a:t>Where we are</a:t>
            </a:r>
          </a:p>
        </p:txBody>
      </p:sp>
      <p:sp>
        <p:nvSpPr>
          <p:cNvPr id="229" name="Shape 22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Timeframe</a:t>
            </a:r>
          </a:p>
          <a:p>
            <a:pPr lvl="0">
              <a:spcBef>
                <a:spcPts val="0"/>
              </a:spcBef>
              <a:buNone/>
            </a:pPr>
            <a:r>
              <a:rPr lang="en" sz="2400"/>
              <a:t>Frontend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Backend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712" y="266187"/>
            <a:ext cx="8838575" cy="461112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Shape 235"/>
          <p:cNvSpPr txBox="1">
            <a:spLocks noGrp="1"/>
          </p:cNvSpPr>
          <p:nvPr>
            <p:ph type="title"/>
          </p:nvPr>
        </p:nvSpPr>
        <p:spPr>
          <a:xfrm>
            <a:off x="2205800" y="3612750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>
                <a:solidFill>
                  <a:srgbClr val="000000"/>
                </a:solidFill>
              </a:rPr>
              <a:t>Time Frame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>
            <a:spLocks noGrp="1"/>
          </p:cNvSpPr>
          <p:nvPr>
            <p:ph type="title"/>
          </p:nvPr>
        </p:nvSpPr>
        <p:spPr>
          <a:xfrm>
            <a:off x="311700" y="64300"/>
            <a:ext cx="8520600" cy="5727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Backend - </a:t>
            </a:r>
            <a:r>
              <a:rPr lang="en" sz="3600">
                <a:solidFill>
                  <a:schemeClr val="lt2"/>
                </a:solidFill>
              </a:rPr>
              <a:t>Create a library</a:t>
            </a:r>
          </a:p>
        </p:txBody>
      </p:sp>
      <p:pic>
        <p:nvPicPr>
          <p:cNvPr id="241" name="Shape 2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124" y="947900"/>
            <a:ext cx="7381749" cy="408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200" dirty="0"/>
              <a:t>Team Remix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311700" y="1237625"/>
            <a:ext cx="8464500" cy="3331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Steven Powers, DBA, UI/UX, Web, NWEP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Evan Tschuy, infrastructure, CoreOS </a:t>
            </a:r>
          </a:p>
          <a:p>
            <a:pPr marL="457200" lvl="0" indent="-41910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Josh Matteson, MECOP, Web</a:t>
            </a:r>
          </a:p>
        </p:txBody>
      </p:sp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7925" y="2974675"/>
            <a:ext cx="2016775" cy="201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2400" y="2974669"/>
            <a:ext cx="2377674" cy="2016779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 rotWithShape="1">
          <a:blip r:embed="rId5">
            <a:alphaModFix/>
          </a:blip>
          <a:srcRect l="26101" b="29686"/>
          <a:stretch/>
        </p:blipFill>
        <p:spPr>
          <a:xfrm>
            <a:off x="703452" y="2974675"/>
            <a:ext cx="2119644" cy="201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title"/>
          </p:nvPr>
        </p:nvSpPr>
        <p:spPr>
          <a:xfrm>
            <a:off x="311700" y="64300"/>
            <a:ext cx="8520600" cy="5727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Backend - </a:t>
            </a:r>
            <a:r>
              <a:rPr lang="en" sz="3600">
                <a:solidFill>
                  <a:schemeClr val="lt2"/>
                </a:solidFill>
              </a:rPr>
              <a:t>Modify existing scraps; get versions</a:t>
            </a:r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475" y="952550"/>
            <a:ext cx="7439025" cy="3467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Shape 248"/>
          <p:cNvSpPr txBox="1"/>
          <p:nvPr/>
        </p:nvSpPr>
        <p:spPr>
          <a:xfrm>
            <a:off x="311700" y="4419650"/>
            <a:ext cx="7746300" cy="52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* forking is currently not implemented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311700" y="64300"/>
            <a:ext cx="8520600" cy="5727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Backend - </a:t>
            </a:r>
            <a:r>
              <a:rPr lang="en" sz="3600">
                <a:solidFill>
                  <a:schemeClr val="lt2"/>
                </a:solidFill>
              </a:rPr>
              <a:t>What’s left</a:t>
            </a:r>
          </a:p>
        </p:txBody>
      </p:sp>
      <p:sp>
        <p:nvSpPr>
          <p:cNvPr id="254" name="Shape 254"/>
          <p:cNvSpPr txBox="1"/>
          <p:nvPr/>
        </p:nvSpPr>
        <p:spPr>
          <a:xfrm>
            <a:off x="1351925" y="1802550"/>
            <a:ext cx="4475400" cy="52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311700" y="1255150"/>
            <a:ext cx="8345100" cy="331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Finishing the library</a:t>
            </a:r>
          </a:p>
          <a:p>
            <a:pPr marL="914400" lvl="1" indent="-419100" rtl="0">
              <a:spcBef>
                <a:spcPts val="0"/>
              </a:spcBef>
              <a:buSzPct val="100000"/>
            </a:pPr>
            <a:r>
              <a:rPr lang="en" sz="3000"/>
              <a:t>Forking</a:t>
            </a:r>
          </a:p>
          <a:p>
            <a:pPr marL="914400" lvl="1" indent="-419100" rtl="0">
              <a:spcBef>
                <a:spcPts val="0"/>
              </a:spcBef>
              <a:buSzPct val="100000"/>
            </a:pPr>
            <a:r>
              <a:rPr lang="en" sz="3000"/>
              <a:t>Get text by version (80% done)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User authentication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Search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title"/>
          </p:nvPr>
        </p:nvSpPr>
        <p:spPr>
          <a:xfrm>
            <a:off x="311700" y="64300"/>
            <a:ext cx="8520600" cy="5727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Frontend - </a:t>
            </a:r>
            <a:r>
              <a:rPr lang="en" sz="3600">
                <a:solidFill>
                  <a:schemeClr val="lt2"/>
                </a:solidFill>
              </a:rPr>
              <a:t>Layout Preview</a:t>
            </a:r>
          </a:p>
        </p:txBody>
      </p:sp>
      <p:pic>
        <p:nvPicPr>
          <p:cNvPr id="261" name="Shape 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075" y="853975"/>
            <a:ext cx="7471830" cy="4201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311700" y="64300"/>
            <a:ext cx="8520600" cy="5727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Frontend - </a:t>
            </a:r>
            <a:r>
              <a:rPr lang="en" sz="3600">
                <a:solidFill>
                  <a:schemeClr val="lt2"/>
                </a:solidFill>
              </a:rPr>
              <a:t>Hypothetical Combined View</a:t>
            </a:r>
          </a:p>
        </p:txBody>
      </p:sp>
      <p:pic>
        <p:nvPicPr>
          <p:cNvPr id="267" name="Shape 2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374" y="907724"/>
            <a:ext cx="8257250" cy="410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title"/>
          </p:nvPr>
        </p:nvSpPr>
        <p:spPr>
          <a:xfrm>
            <a:off x="311700" y="64300"/>
            <a:ext cx="8520600" cy="5727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Frontend - </a:t>
            </a:r>
            <a:r>
              <a:rPr lang="en" sz="3600">
                <a:solidFill>
                  <a:schemeClr val="lt2"/>
                </a:solidFill>
              </a:rPr>
              <a:t>PDF Viewer Preview</a:t>
            </a:r>
          </a:p>
        </p:txBody>
      </p:sp>
      <p:pic>
        <p:nvPicPr>
          <p:cNvPr id="273" name="Shape 2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500" y="853175"/>
            <a:ext cx="4762975" cy="4201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 txBox="1">
            <a:spLocks noGrp="1"/>
          </p:cNvSpPr>
          <p:nvPr>
            <p:ph type="title"/>
          </p:nvPr>
        </p:nvSpPr>
        <p:spPr>
          <a:xfrm>
            <a:off x="311700" y="64300"/>
            <a:ext cx="8520600" cy="572700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Frontend - </a:t>
            </a:r>
            <a:r>
              <a:rPr lang="en" sz="3600">
                <a:solidFill>
                  <a:schemeClr val="lt2"/>
                </a:solidFill>
              </a:rPr>
              <a:t>What’s left</a:t>
            </a:r>
          </a:p>
        </p:txBody>
      </p:sp>
      <p:sp>
        <p:nvSpPr>
          <p:cNvPr id="279" name="Shape 279"/>
          <p:cNvSpPr txBox="1"/>
          <p:nvPr/>
        </p:nvSpPr>
        <p:spPr>
          <a:xfrm>
            <a:off x="1351925" y="1802550"/>
            <a:ext cx="4475400" cy="52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1178950"/>
            <a:ext cx="8345100" cy="3313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Integration of Pdf Viewer and Application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Finalizing layout design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Working scrap editor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Book/chapter/scrap view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Tabbed layout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User Testing and Feedback Integration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Conclusion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Our Teaching Assistant</a:t>
            </a:r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557475" y="1336800"/>
            <a:ext cx="51654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/>
              <a:t>Jon Dodge</a:t>
            </a:r>
            <a:br>
              <a:rPr lang="en" sz="3000"/>
            </a:br>
            <a:endParaRPr lang="en" sz="3000"/>
          </a:p>
          <a:p>
            <a:pPr marL="457200" lvl="0" indent="-419100">
              <a:spcBef>
                <a:spcPts val="0"/>
              </a:spcBef>
              <a:buSzPct val="100000"/>
            </a:pPr>
            <a:r>
              <a:rPr lang="en" sz="3000"/>
              <a:t>PhD student,</a:t>
            </a:r>
            <a:br>
              <a:rPr lang="en" sz="3000"/>
            </a:br>
            <a:r>
              <a:rPr lang="en" sz="3000"/>
              <a:t>Computer Science</a:t>
            </a:r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4251" y="1240123"/>
            <a:ext cx="3276400" cy="324212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Shape 82"/>
          <p:cNvSpPr txBox="1"/>
          <p:nvPr/>
        </p:nvSpPr>
        <p:spPr>
          <a:xfrm>
            <a:off x="3960275" y="4482225"/>
            <a:ext cx="5055600" cy="58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Used under fair use http://clipartsign.com/image/18721/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Our Client</a:t>
            </a:r>
          </a:p>
        </p:txBody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272850" y="1310475"/>
            <a:ext cx="87327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Dr. Carlos Jensen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Assoc. Dean of Undergraduate Students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Former Director of CASS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Associate professor in the School of EECS at OSU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Areas of Interest</a:t>
            </a:r>
          </a:p>
          <a:p>
            <a:pPr marL="457200" lvl="0" indent="-41910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Teaches Social and Ethical Issues in CS</a:t>
            </a:r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9399" y="445025"/>
            <a:ext cx="1068750" cy="128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Our Client</a:t>
            </a:r>
          </a:p>
        </p:txBody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272850" y="1310475"/>
            <a:ext cx="5832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3000" dirty="0"/>
              <a:t>Writing a textbook</a:t>
            </a: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3000" dirty="0"/>
              <a:t>Frustrated with current offerings in the textbook market</a:t>
            </a:r>
          </a:p>
          <a:p>
            <a:pPr marL="457200" lvl="0" indent="-419100" rtl="0">
              <a:lnSpc>
                <a:spcPct val="115000"/>
              </a:lnSpc>
              <a:spcBef>
                <a:spcPts val="0"/>
              </a:spcBef>
              <a:buSzPct val="100000"/>
            </a:pPr>
            <a:r>
              <a:rPr lang="en" sz="3000" dirty="0"/>
              <a:t>Interested in a better way to write textbooks for everyone</a:t>
            </a:r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5749" y="445025"/>
            <a:ext cx="2308949" cy="27671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/>
              <a:t>Problem Definition</a:t>
            </a:r>
          </a:p>
        </p:txBody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311700" y="1307825"/>
            <a:ext cx="8456700" cy="326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Textbooks cost exorbitant amounts of money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Textbooks are often filled with poor or incorrect information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Additional resources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Proposed Solutions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311700" y="1307825"/>
            <a:ext cx="8456700" cy="326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Allow professors to create their own textbooks</a:t>
            </a:r>
          </a:p>
          <a:p>
            <a:pPr marL="914400" lvl="1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Reducing costs for students</a:t>
            </a:r>
          </a:p>
          <a:p>
            <a:pPr marL="914400" lvl="1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Increasing updates of information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Editing capabilities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Publishing</a:t>
            </a: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00" dirty="0"/>
              <a:t>Searching for content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/>
              <a:t>Definitions</a:t>
            </a:r>
          </a:p>
        </p:txBody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311700" y="1307825"/>
            <a:ext cx="8456700" cy="3261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Scrap - A section of a textbook, which can contain text or media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Section - An ordered collection of Scraps belonging to a chapter</a:t>
            </a:r>
          </a:p>
          <a:p>
            <a:pPr marL="457200" lvl="0" indent="-419100" rtl="0">
              <a:spcBef>
                <a:spcPts val="0"/>
              </a:spcBef>
              <a:buSzPct val="100000"/>
            </a:pPr>
            <a:r>
              <a:rPr lang="en" sz="3000" dirty="0"/>
              <a:t>Chapter - An ordered collection of Sections and Scraps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651</Words>
  <Application>Microsoft Office PowerPoint</Application>
  <PresentationFormat>On-screen Show (16:9)</PresentationFormat>
  <Paragraphs>123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2" baseType="lpstr">
      <vt:lpstr>Times New Roman</vt:lpstr>
      <vt:lpstr>Oswald</vt:lpstr>
      <vt:lpstr>Average</vt:lpstr>
      <vt:lpstr>Roboto</vt:lpstr>
      <vt:lpstr>Arial</vt:lpstr>
      <vt:lpstr>slate</vt:lpstr>
      <vt:lpstr>The Many Voices Publishing Platform</vt:lpstr>
      <vt:lpstr>Introduction</vt:lpstr>
      <vt:lpstr>Team Remix</vt:lpstr>
      <vt:lpstr>Our Teaching Assistant</vt:lpstr>
      <vt:lpstr>Our Client</vt:lpstr>
      <vt:lpstr>Our Client</vt:lpstr>
      <vt:lpstr>Problem Definition</vt:lpstr>
      <vt:lpstr>Proposed Solutions</vt:lpstr>
      <vt:lpstr>Definitions</vt:lpstr>
      <vt:lpstr>MVP Platform</vt:lpstr>
      <vt:lpstr>Vision</vt:lpstr>
      <vt:lpstr>What it does</vt:lpstr>
      <vt:lpstr>MVP Platform</vt:lpstr>
      <vt:lpstr>What it will look like</vt:lpstr>
      <vt:lpstr>Why we are developing it</vt:lpstr>
      <vt:lpstr>Who will use it</vt:lpstr>
      <vt:lpstr>MVP Platform</vt:lpstr>
      <vt:lpstr>Frontend: Aurelia</vt:lpstr>
      <vt:lpstr>Backend: NodeJS</vt:lpstr>
      <vt:lpstr>Git as Textbook Revision Control</vt:lpstr>
      <vt:lpstr>Textbook Revision Control</vt:lpstr>
      <vt:lpstr>MVP Platform</vt:lpstr>
      <vt:lpstr>Previous Impediments</vt:lpstr>
      <vt:lpstr>Previous Impediments</vt:lpstr>
      <vt:lpstr>Current Impediments</vt:lpstr>
      <vt:lpstr>Current Impediments</vt:lpstr>
      <vt:lpstr>MVP Platform</vt:lpstr>
      <vt:lpstr>Time Frame</vt:lpstr>
      <vt:lpstr>Backend - Create a library</vt:lpstr>
      <vt:lpstr>Backend - Modify existing scraps; get versions</vt:lpstr>
      <vt:lpstr>Backend - What’s left</vt:lpstr>
      <vt:lpstr>Frontend - Layout Preview</vt:lpstr>
      <vt:lpstr>Frontend - Hypothetical Combined View</vt:lpstr>
      <vt:lpstr>Frontend - PDF Viewer Preview</vt:lpstr>
      <vt:lpstr>Frontend - What’s left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cp:lastModifiedBy/>
  <cp:revision>1</cp:revision>
  <dcterms:modified xsi:type="dcterms:W3CDTF">2017-02-17T23:10:51Z</dcterms:modified>
</cp:coreProperties>
</file>